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9" r:id="rId3"/>
    <p:sldId id="271" r:id="rId4"/>
    <p:sldId id="274" r:id="rId5"/>
    <p:sldId id="273" r:id="rId6"/>
    <p:sldId id="279" r:id="rId7"/>
    <p:sldId id="278" r:id="rId8"/>
    <p:sldId id="277" r:id="rId9"/>
    <p:sldId id="276" r:id="rId10"/>
    <p:sldId id="275" r:id="rId11"/>
    <p:sldId id="281" r:id="rId12"/>
    <p:sldId id="280" r:id="rId13"/>
    <p:sldId id="272" r:id="rId14"/>
    <p:sldId id="257" r:id="rId15"/>
    <p:sldId id="258" r:id="rId1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5" d="100"/>
          <a:sy n="105" d="100"/>
        </p:scale>
        <p:origin x="-930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D1C91-99C5-4B50-8371-200435177C0F}" type="datetimeFigureOut">
              <a:rPr lang="en-US" smtClean="0"/>
              <a:t>12/20/2017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6143B-2376-496E-921F-A2C00B7E2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8859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D1C91-99C5-4B50-8371-200435177C0F}" type="datetimeFigureOut">
              <a:rPr lang="en-US" smtClean="0"/>
              <a:t>12/20/2017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6143B-2376-496E-921F-A2C00B7E2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45421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D1C91-99C5-4B50-8371-200435177C0F}" type="datetimeFigureOut">
              <a:rPr lang="en-US" smtClean="0"/>
              <a:t>12/20/2017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6143B-2376-496E-921F-A2C00B7E2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9702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D1C91-99C5-4B50-8371-200435177C0F}" type="datetimeFigureOut">
              <a:rPr lang="en-US" smtClean="0"/>
              <a:t>12/20/2017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6143B-2376-496E-921F-A2C00B7E2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5668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D1C91-99C5-4B50-8371-200435177C0F}" type="datetimeFigureOut">
              <a:rPr lang="en-US" smtClean="0"/>
              <a:t>12/20/2017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6143B-2376-496E-921F-A2C00B7E2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2312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D1C91-99C5-4B50-8371-200435177C0F}" type="datetimeFigureOut">
              <a:rPr lang="en-US" smtClean="0"/>
              <a:t>12/20/2017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6143B-2376-496E-921F-A2C00B7E2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42937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D1C91-99C5-4B50-8371-200435177C0F}" type="datetimeFigureOut">
              <a:rPr lang="en-US" smtClean="0"/>
              <a:t>12/20/2017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6143B-2376-496E-921F-A2C00B7E2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370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D1C91-99C5-4B50-8371-200435177C0F}" type="datetimeFigureOut">
              <a:rPr lang="en-US" smtClean="0"/>
              <a:t>12/20/2017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6143B-2376-496E-921F-A2C00B7E2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5095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D1C91-99C5-4B50-8371-200435177C0F}" type="datetimeFigureOut">
              <a:rPr lang="en-US" smtClean="0"/>
              <a:t>12/20/2017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6143B-2376-496E-921F-A2C00B7E2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55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D1C91-99C5-4B50-8371-200435177C0F}" type="datetimeFigureOut">
              <a:rPr lang="en-US" smtClean="0"/>
              <a:t>12/20/2017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6143B-2376-496E-921F-A2C00B7E2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3017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D1C91-99C5-4B50-8371-200435177C0F}" type="datetimeFigureOut">
              <a:rPr lang="en-US" smtClean="0"/>
              <a:t>12/20/2017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6143B-2376-496E-921F-A2C00B7E2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1348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7D1C91-99C5-4B50-8371-200435177C0F}" type="datetimeFigureOut">
              <a:rPr lang="en-US" smtClean="0"/>
              <a:t>12/20/2017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E6143B-2376-496E-921F-A2C00B7E2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497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marsuniversity.github.io/ece387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marsuniversity.github.io/ece387/" TargetMode="Externa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g"/><Relationship Id="rId3" Type="http://schemas.openxmlformats.org/officeDocument/2006/relationships/image" Target="../media/image10.jpeg"/><Relationship Id="rId7" Type="http://schemas.openxmlformats.org/officeDocument/2006/relationships/image" Target="../media/image14.jp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jpg"/><Relationship Id="rId5" Type="http://schemas.openxmlformats.org/officeDocument/2006/relationships/image" Target="../media/image12.jpeg"/><Relationship Id="rId4" Type="http://schemas.openxmlformats.org/officeDocument/2006/relationships/image" Target="../media/image11.jpg"/><Relationship Id="rId9" Type="http://schemas.openxmlformats.org/officeDocument/2006/relationships/image" Target="../media/image16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jpg"/><Relationship Id="rId5" Type="http://schemas.openxmlformats.org/officeDocument/2006/relationships/image" Target="../media/image20.png"/><Relationship Id="rId4" Type="http://schemas.openxmlformats.org/officeDocument/2006/relationships/image" Target="../media/image19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wX0KagJ1du8" TargetMode="External"/><Relationship Id="rId2" Type="http://schemas.openxmlformats.org/officeDocument/2006/relationships/hyperlink" Target="https://www.youtube.com/watch?v=diaZFIUBMBQ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vimeo.com/194676675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 smtClean="0"/>
              <a:t>ECE387: INTRODUCTION TO ROBOTIC SYSTEMS</a:t>
            </a:r>
            <a:endParaRPr lang="en-US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“What is a robot?”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38200" y="5410200"/>
            <a:ext cx="7848600" cy="1143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Class webpage: </a:t>
            </a:r>
            <a:r>
              <a:rPr lang="en-US" sz="2400" dirty="0">
                <a:hlinkClick r:id="rId2"/>
              </a:rPr>
              <a:t>https://marsuniversity.github.io/ece387</a:t>
            </a:r>
            <a:r>
              <a:rPr lang="en-US" sz="2400" dirty="0" smtClean="0">
                <a:hlinkClick r:id="rId2"/>
              </a:rPr>
              <a:t>/</a:t>
            </a:r>
            <a:endParaRPr lang="en-US" sz="2400" dirty="0" smtClean="0"/>
          </a:p>
          <a:p>
            <a:pPr algn="ctr"/>
            <a:r>
              <a:rPr lang="en-US" sz="2400" dirty="0" smtClean="0">
                <a:solidFill>
                  <a:srgbClr val="FFFF00"/>
                </a:solidFill>
              </a:rPr>
              <a:t>Book mark it NOW!!!!</a:t>
            </a:r>
            <a:endParaRPr lang="en-US" sz="24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9357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Jupyter</a:t>
            </a:r>
            <a:r>
              <a:rPr lang="en-US" dirty="0" smtClean="0"/>
              <a:t> Notebook</a:t>
            </a:r>
            <a:endParaRPr lang="en-US" dirty="0"/>
          </a:p>
        </p:txBody>
      </p:sp>
      <p:pic>
        <p:nvPicPr>
          <p:cNvPr id="1026" name="Picture 2" descr="See the source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191279"/>
            <a:ext cx="8001000" cy="5666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ular Callout 3"/>
          <p:cNvSpPr/>
          <p:nvPr/>
        </p:nvSpPr>
        <p:spPr>
          <a:xfrm>
            <a:off x="152400" y="1191279"/>
            <a:ext cx="2286000" cy="1143000"/>
          </a:xfrm>
          <a:prstGeom prst="wedgeRectCallout">
            <a:avLst>
              <a:gd name="adj1" fmla="val 125306"/>
              <a:gd name="adj2" fmla="val 4408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Markdown syntax to write and </a:t>
            </a:r>
            <a:r>
              <a:rPr lang="en-US" dirty="0" err="1" smtClean="0"/>
              <a:t>LaTeX</a:t>
            </a:r>
            <a:r>
              <a:rPr lang="en-US" dirty="0" smtClean="0"/>
              <a:t> for equations</a:t>
            </a:r>
            <a:endParaRPr lang="en-US" dirty="0"/>
          </a:p>
        </p:txBody>
      </p:sp>
      <p:sp>
        <p:nvSpPr>
          <p:cNvPr id="6" name="Rectangular Callout 5"/>
          <p:cNvSpPr/>
          <p:nvPr/>
        </p:nvSpPr>
        <p:spPr>
          <a:xfrm>
            <a:off x="381000" y="3453139"/>
            <a:ext cx="2286000" cy="1143000"/>
          </a:xfrm>
          <a:prstGeom prst="wedgeRectCallout">
            <a:avLst>
              <a:gd name="adj1" fmla="val 116989"/>
              <a:gd name="adj2" fmla="val -1611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Executable python code which runs in real time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762000" y="5562600"/>
            <a:ext cx="7772400" cy="1066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Almost the entire course is written in a </a:t>
            </a:r>
            <a:r>
              <a:rPr lang="en-US" dirty="0" err="1" smtClean="0"/>
              <a:t>Juptyer</a:t>
            </a:r>
            <a:r>
              <a:rPr lang="en-US" dirty="0" smtClean="0"/>
              <a:t> notebook, so you can edit and play with code! You will use the notebooks to submit some homework and labs.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5887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3078162"/>
          </a:xfrm>
        </p:spPr>
        <p:txBody>
          <a:bodyPr>
            <a:normAutofit/>
          </a:bodyPr>
          <a:lstStyle/>
          <a:p>
            <a:r>
              <a:rPr lang="en-US" dirty="0" smtClean="0"/>
              <a:t>Let’s look through the website</a:t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sz="3200" dirty="0">
                <a:hlinkClick r:id="rId2"/>
              </a:rPr>
              <a:t>https://marsuniversity.github.io/ece387</a:t>
            </a:r>
            <a:r>
              <a:rPr lang="en-US" sz="3200" dirty="0" smtClean="0">
                <a:hlinkClick r:id="rId2"/>
              </a:rPr>
              <a:t>/</a:t>
            </a:r>
            <a:endParaRPr lang="en-US" sz="3200" dirty="0"/>
          </a:p>
        </p:txBody>
      </p:sp>
      <p:sp>
        <p:nvSpPr>
          <p:cNvPr id="8" name="Rounded Rectangle 7"/>
          <p:cNvSpPr/>
          <p:nvPr/>
        </p:nvSpPr>
        <p:spPr>
          <a:xfrm>
            <a:off x="1295400" y="4191000"/>
            <a:ext cx="6553200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Can you guess the TV show my </a:t>
            </a:r>
            <a:r>
              <a:rPr lang="en-US" dirty="0" err="1" smtClean="0"/>
              <a:t>github</a:t>
            </a:r>
            <a:r>
              <a:rPr lang="en-US" dirty="0" smtClean="0"/>
              <a:t> repos are based off of?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5316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Backups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790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Robot</a:t>
            </a:r>
            <a:r>
              <a:rPr lang="en-US" dirty="0" smtClean="0"/>
              <a:t>: a </a:t>
            </a:r>
            <a:r>
              <a:rPr lang="en-US" dirty="0"/>
              <a:t>device that automatically performs complicated often repetitive </a:t>
            </a:r>
            <a:r>
              <a:rPr lang="en-US" dirty="0" smtClean="0"/>
              <a:t>tasks</a:t>
            </a:r>
          </a:p>
          <a:p>
            <a:r>
              <a:rPr lang="en-US" b="1" dirty="0" smtClean="0"/>
              <a:t>Cyborg</a:t>
            </a:r>
            <a:r>
              <a:rPr lang="en-US" dirty="0" smtClean="0"/>
              <a:t>: </a:t>
            </a:r>
            <a:r>
              <a:rPr lang="en-US" dirty="0"/>
              <a:t>a person whose body contains mechanical or electrical devices and whose abilities are greater than the abilities of normal </a:t>
            </a:r>
            <a:r>
              <a:rPr lang="en-US" dirty="0" smtClean="0"/>
              <a:t>humans (bionic human)</a:t>
            </a:r>
          </a:p>
          <a:p>
            <a:r>
              <a:rPr lang="en-US" b="1" dirty="0" smtClean="0"/>
              <a:t>Android</a:t>
            </a:r>
            <a:r>
              <a:rPr lang="en-US" dirty="0" smtClean="0"/>
              <a:t>: </a:t>
            </a:r>
            <a:r>
              <a:rPr lang="en-US" dirty="0"/>
              <a:t>a mobile robot usually with a human form</a:t>
            </a:r>
          </a:p>
        </p:txBody>
      </p:sp>
    </p:spTree>
    <p:extLst>
      <p:ext uri="{BB962C8B-B14F-4D97-AF65-F5344CB8AC3E}">
        <p14:creationId xmlns:p14="http://schemas.microsoft.com/office/powerpoint/2010/main" val="2352010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Hollywood’s View</a:t>
            </a:r>
            <a:endParaRPr lang="en-US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201" y="533400"/>
            <a:ext cx="2202180" cy="292324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3600" y="1447800"/>
            <a:ext cx="2743200" cy="1828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800" y="3392175"/>
            <a:ext cx="2619375" cy="17430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0" y="540600"/>
            <a:ext cx="2064340" cy="25241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5365" y="3276600"/>
            <a:ext cx="2466975" cy="18478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4840" y="5181600"/>
            <a:ext cx="2857500" cy="16002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014"/>
          <a:stretch/>
        </p:blipFill>
        <p:spPr>
          <a:xfrm>
            <a:off x="3427080" y="3886200"/>
            <a:ext cx="2256240" cy="25908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96" y="5209350"/>
            <a:ext cx="2161782" cy="161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98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-9185"/>
            <a:ext cx="3156498" cy="2486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2382537"/>
            <a:ext cx="9144001" cy="4772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?</a:t>
            </a:r>
            <a:endParaRPr lang="en-US" b="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0413" y="-5862"/>
            <a:ext cx="2371725" cy="2371725"/>
          </a:xfrm>
          <a:prstGeom prst="rect">
            <a:avLst/>
          </a:prstGeom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" y="10811"/>
            <a:ext cx="3320415" cy="237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05" r="26509"/>
          <a:stretch/>
        </p:blipFill>
        <p:spPr>
          <a:xfrm>
            <a:off x="7696200" y="10812"/>
            <a:ext cx="1427285" cy="2372023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-2" y="-9185"/>
            <a:ext cx="2442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Navy ONR: swarm boats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2590800" y="6629400"/>
            <a:ext cx="1697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JPL: Mars rovers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5299390" y="1996531"/>
            <a:ext cx="23968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Boston Dynamics: Mule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5322836" y="6096000"/>
            <a:ext cx="1008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Curiosity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885172" y="628359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Sojourner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1439170" y="2895600"/>
            <a:ext cx="13308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Spirit</a:t>
            </a:r>
          </a:p>
          <a:p>
            <a:r>
              <a:rPr lang="en-US" dirty="0" smtClean="0"/>
              <a:t>Opportunity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4923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Course Content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6019800" cy="4525963"/>
          </a:xfrm>
        </p:spPr>
        <p:txBody>
          <a:bodyPr>
            <a:normAutofit fontScale="70000" lnSpcReduction="20000"/>
          </a:bodyPr>
          <a:lstStyle/>
          <a:p>
            <a:r>
              <a:rPr lang="en-US" b="1" u="sng" dirty="0" smtClean="0"/>
              <a:t>Basics:</a:t>
            </a:r>
          </a:p>
          <a:p>
            <a:pPr lvl="1"/>
            <a:r>
              <a:rPr lang="en-US" dirty="0" smtClean="0"/>
              <a:t>Linux</a:t>
            </a:r>
          </a:p>
          <a:p>
            <a:pPr lvl="1"/>
            <a:r>
              <a:rPr lang="en-US" dirty="0" smtClean="0"/>
              <a:t>Python</a:t>
            </a:r>
          </a:p>
          <a:p>
            <a:r>
              <a:rPr lang="en-US" b="1" u="sng" dirty="0" smtClean="0"/>
              <a:t>Robot Arms</a:t>
            </a:r>
            <a:r>
              <a:rPr lang="en-US" dirty="0" smtClean="0"/>
              <a:t>: </a:t>
            </a:r>
          </a:p>
          <a:p>
            <a:pPr lvl="1"/>
            <a:r>
              <a:rPr lang="en-US" dirty="0" smtClean="0"/>
              <a:t>Forward/inverse kinematics</a:t>
            </a:r>
          </a:p>
          <a:p>
            <a:r>
              <a:rPr lang="en-US" b="1" u="sng" dirty="0"/>
              <a:t>Vision Systems</a:t>
            </a:r>
            <a:r>
              <a:rPr lang="en-US" dirty="0"/>
              <a:t>: </a:t>
            </a:r>
            <a:endParaRPr lang="en-US" dirty="0" smtClean="0"/>
          </a:p>
          <a:p>
            <a:pPr lvl="1"/>
            <a:r>
              <a:rPr lang="en-US" dirty="0" smtClean="0"/>
              <a:t>Camera systems</a:t>
            </a:r>
          </a:p>
          <a:p>
            <a:pPr lvl="1"/>
            <a:r>
              <a:rPr lang="en-US" dirty="0" smtClean="0"/>
              <a:t>Image processing</a:t>
            </a:r>
          </a:p>
          <a:p>
            <a:pPr lvl="1"/>
            <a:r>
              <a:rPr lang="en-US" dirty="0" smtClean="0"/>
              <a:t>Computer vision</a:t>
            </a:r>
          </a:p>
          <a:p>
            <a:r>
              <a:rPr lang="en-US" b="1" u="sng" dirty="0" smtClean="0"/>
              <a:t>Mobile Robots</a:t>
            </a:r>
            <a:r>
              <a:rPr lang="en-US" dirty="0" smtClean="0"/>
              <a:t>: </a:t>
            </a:r>
            <a:endParaRPr lang="en-US" dirty="0"/>
          </a:p>
          <a:p>
            <a:pPr lvl="1"/>
            <a:r>
              <a:rPr lang="en-US" dirty="0" smtClean="0"/>
              <a:t>Mobile robot systems</a:t>
            </a:r>
          </a:p>
          <a:p>
            <a:pPr lvl="1"/>
            <a:r>
              <a:rPr lang="en-US" dirty="0" smtClean="0"/>
              <a:t>Sensors</a:t>
            </a:r>
          </a:p>
          <a:p>
            <a:pPr lvl="1"/>
            <a:r>
              <a:rPr lang="en-US" dirty="0" smtClean="0"/>
              <a:t>Control and planning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8585" y="1066800"/>
            <a:ext cx="2057400" cy="2057400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4945" y="2501412"/>
            <a:ext cx="2945230" cy="179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4421" y="3415155"/>
            <a:ext cx="2266950" cy="2266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1219200" y="5867400"/>
            <a:ext cx="6858000" cy="7948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 will </a:t>
            </a:r>
            <a:r>
              <a:rPr lang="en-US" u="sng" dirty="0" smtClean="0"/>
              <a:t>NOT</a:t>
            </a:r>
            <a:r>
              <a:rPr lang="en-US" dirty="0" smtClean="0"/>
              <a:t> cover all of the material, you need to read the lessons and make sure you understand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1401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What are you going to do?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2 GR’s and </a:t>
            </a:r>
            <a:r>
              <a:rPr lang="en-US" dirty="0" smtClean="0"/>
              <a:t>5 </a:t>
            </a:r>
            <a:r>
              <a:rPr lang="en-US" dirty="0" smtClean="0"/>
              <a:t>Quizzes</a:t>
            </a:r>
          </a:p>
          <a:p>
            <a:r>
              <a:rPr lang="en-US" dirty="0"/>
              <a:t>5</a:t>
            </a:r>
            <a:r>
              <a:rPr lang="en-US" dirty="0" smtClean="0"/>
              <a:t> Labs (Arm, Vision, and Roomba)</a:t>
            </a:r>
          </a:p>
          <a:p>
            <a:r>
              <a:rPr lang="en-US" dirty="0" smtClean="0"/>
              <a:t>1 Final </a:t>
            </a:r>
            <a:r>
              <a:rPr lang="en-US" dirty="0" smtClean="0"/>
              <a:t>Project</a:t>
            </a:r>
          </a:p>
          <a:p>
            <a:endParaRPr lang="en-US" dirty="0" smtClean="0"/>
          </a:p>
          <a:p>
            <a:r>
              <a:rPr lang="en-US" dirty="0" smtClean="0"/>
              <a:t>Every lesson has Exercises and Questions</a:t>
            </a:r>
          </a:p>
          <a:p>
            <a:pPr lvl="1"/>
            <a:r>
              <a:rPr lang="en-US" dirty="0" smtClean="0"/>
              <a:t>Quizzes will come from these!</a:t>
            </a:r>
          </a:p>
          <a:p>
            <a:pPr lvl="1"/>
            <a:r>
              <a:rPr lang="en-US" dirty="0" smtClean="0"/>
              <a:t>GR questions will come from: homework, quizzes, and labs</a:t>
            </a:r>
            <a:endParaRPr lang="en-US" dirty="0" smtClean="0"/>
          </a:p>
          <a:p>
            <a:r>
              <a:rPr lang="en-US" dirty="0" smtClean="0"/>
              <a:t>Homework (HW) supports labs</a:t>
            </a:r>
          </a:p>
          <a:p>
            <a:r>
              <a:rPr lang="en-US" dirty="0" smtClean="0">
                <a:solidFill>
                  <a:srgbClr val="7030A0"/>
                </a:solidFill>
              </a:rPr>
              <a:t>Group work: labs</a:t>
            </a:r>
          </a:p>
          <a:p>
            <a:pPr lvl="1"/>
            <a:r>
              <a:rPr lang="en-US" dirty="0" smtClean="0">
                <a:solidFill>
                  <a:srgbClr val="7030A0"/>
                </a:solidFill>
              </a:rPr>
              <a:t>You need to be here for </a:t>
            </a:r>
            <a:r>
              <a:rPr lang="en-US" dirty="0" smtClean="0">
                <a:solidFill>
                  <a:srgbClr val="7030A0"/>
                </a:solidFill>
              </a:rPr>
              <a:t>labs (at least one day), </a:t>
            </a:r>
            <a:r>
              <a:rPr lang="en-US" dirty="0" smtClean="0">
                <a:solidFill>
                  <a:srgbClr val="7030A0"/>
                </a:solidFill>
              </a:rPr>
              <a:t>no make-ups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Individual work: HW and GRs/Quizzes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You can only get an instructor’s help</a:t>
            </a:r>
          </a:p>
          <a:p>
            <a:r>
              <a:rPr lang="en-US" dirty="0" smtClean="0"/>
              <a:t>No </a:t>
            </a:r>
            <a:r>
              <a:rPr lang="en-US" dirty="0" err="1" smtClean="0"/>
              <a:t>git</a:t>
            </a:r>
            <a:r>
              <a:rPr lang="en-US" dirty="0" smtClean="0"/>
              <a:t>, everything will be printed out and handed in either at the start or end of class</a:t>
            </a:r>
          </a:p>
          <a:p>
            <a:pPr lvl="1"/>
            <a:r>
              <a:rPr lang="en-US" dirty="0" smtClean="0"/>
              <a:t>Find a local printer you can print to, follow the instructions on the </a:t>
            </a:r>
            <a:r>
              <a:rPr lang="en-US" dirty="0" smtClean="0"/>
              <a:t>printer to add it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066800" y="5638800"/>
            <a:ext cx="71628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Make sure you understand the labs … don’t let your group do it!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5699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Expectations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We will cover a lot of material and move fast</a:t>
            </a:r>
          </a:p>
          <a:p>
            <a:pPr lvl="1"/>
            <a:r>
              <a:rPr lang="en-US" dirty="0" smtClean="0"/>
              <a:t>Keep up!</a:t>
            </a:r>
          </a:p>
          <a:p>
            <a:r>
              <a:rPr lang="en-US" dirty="0" smtClean="0"/>
              <a:t>Since this is an undergrad class and an introduction class, we will not learn a lot of the details behind things.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Legos</a:t>
            </a:r>
            <a:r>
              <a:rPr lang="en-US" dirty="0" smtClean="0"/>
              <a:t>: I expect you to know how things go together and how to use the tools</a:t>
            </a:r>
          </a:p>
          <a:p>
            <a:pPr lvl="1"/>
            <a:r>
              <a:rPr lang="en-US" dirty="0" smtClean="0"/>
              <a:t>I do not expect you to be able to derive algorithms from first principles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Kinematics will be the only place where you need to understand the lower level math to move the robot arm</a:t>
            </a:r>
          </a:p>
          <a:p>
            <a:pPr lvl="1"/>
            <a:r>
              <a:rPr lang="en-US" dirty="0" smtClean="0"/>
              <a:t>Wait until grad school to learn how to derive these yourself</a:t>
            </a:r>
          </a:p>
          <a:p>
            <a:r>
              <a:rPr lang="en-US" dirty="0" smtClean="0"/>
              <a:t>Lots of programming!!!</a:t>
            </a:r>
          </a:p>
          <a:p>
            <a:r>
              <a:rPr lang="en-US" dirty="0" smtClean="0"/>
              <a:t>Every quiz/GR will have python/</a:t>
            </a:r>
            <a:r>
              <a:rPr lang="en-US" dirty="0" err="1" smtClean="0"/>
              <a:t>linux</a:t>
            </a:r>
            <a:r>
              <a:rPr lang="en-US" dirty="0" smtClean="0"/>
              <a:t> material on it</a:t>
            </a:r>
          </a:p>
          <a:p>
            <a:r>
              <a:rPr lang="en-US" dirty="0" smtClean="0"/>
              <a:t>For every reading, answer the questions and do the exercises … those are good examples of quiz/test questions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5243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Movies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hlinkClick r:id="rId2"/>
              </a:rPr>
              <a:t>Darpa</a:t>
            </a:r>
            <a:r>
              <a:rPr lang="en-US" dirty="0" smtClean="0">
                <a:hlinkClick r:id="rId2"/>
              </a:rPr>
              <a:t> Robot Challenge</a:t>
            </a:r>
            <a:endParaRPr lang="en-US" dirty="0" smtClean="0"/>
          </a:p>
          <a:p>
            <a:r>
              <a:rPr lang="en-US" dirty="0" err="1" smtClean="0">
                <a:hlinkClick r:id="rId3"/>
              </a:rPr>
              <a:t>Darpa</a:t>
            </a:r>
            <a:r>
              <a:rPr lang="en-US" dirty="0" smtClean="0">
                <a:hlinkClick r:id="rId3"/>
              </a:rPr>
              <a:t> Robot Fails</a:t>
            </a:r>
            <a:endParaRPr lang="en-US" dirty="0" smtClean="0"/>
          </a:p>
          <a:p>
            <a:r>
              <a:rPr lang="en-US" dirty="0" smtClean="0">
                <a:hlinkClick r:id="rId4"/>
              </a:rPr>
              <a:t>Walking Robot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6351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Tools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Linux</a:t>
            </a:r>
          </a:p>
          <a:p>
            <a:pPr lvl="1"/>
            <a:r>
              <a:rPr lang="en-US" dirty="0"/>
              <a:t>A</a:t>
            </a:r>
            <a:r>
              <a:rPr lang="en-US" dirty="0" smtClean="0"/>
              <a:t>lready installed on robots, custom version of </a:t>
            </a:r>
            <a:r>
              <a:rPr lang="en-US" dirty="0" err="1" smtClean="0"/>
              <a:t>Raspbian</a:t>
            </a:r>
            <a:r>
              <a:rPr lang="en-US" dirty="0" smtClean="0"/>
              <a:t> for this class</a:t>
            </a:r>
          </a:p>
          <a:p>
            <a:pPr lvl="1"/>
            <a:r>
              <a:rPr lang="en-US" dirty="0" smtClean="0"/>
              <a:t>We will use </a:t>
            </a:r>
            <a:r>
              <a:rPr lang="en-US" dirty="0" err="1" smtClean="0"/>
              <a:t>git</a:t>
            </a:r>
            <a:r>
              <a:rPr lang="en-US" dirty="0" smtClean="0"/>
              <a:t>-bash to emulate on </a:t>
            </a:r>
            <a:r>
              <a:rPr lang="en-US" dirty="0" err="1" smtClean="0"/>
              <a:t>Windoze</a:t>
            </a:r>
            <a:endParaRPr lang="en-US" dirty="0" smtClean="0"/>
          </a:p>
          <a:p>
            <a:r>
              <a:rPr lang="en-US" dirty="0" smtClean="0"/>
              <a:t>Python 2.7.x</a:t>
            </a:r>
          </a:p>
          <a:p>
            <a:r>
              <a:rPr lang="en-US" dirty="0" err="1" smtClean="0"/>
              <a:t>OpenCV</a:t>
            </a:r>
            <a:r>
              <a:rPr lang="en-US" dirty="0" smtClean="0"/>
              <a:t> 3.3.x</a:t>
            </a:r>
          </a:p>
          <a:p>
            <a:r>
              <a:rPr lang="en-US" dirty="0" err="1" smtClean="0"/>
              <a:t>Jupyter</a:t>
            </a:r>
            <a:r>
              <a:rPr lang="en-US" dirty="0" smtClean="0"/>
              <a:t> notebooks</a:t>
            </a:r>
          </a:p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762000" y="5486400"/>
            <a:ext cx="7620000" cy="990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/>
              <a:t>Please make sure you install the required tools ASAP so we can handle any install issues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77580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Linux and the Command Line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64845"/>
            <a:ext cx="7467600" cy="560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4400391" y="2114385"/>
            <a:ext cx="5593153" cy="38940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1586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</a:t>
            </a:r>
            <a:endParaRPr lang="en-US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465237"/>
            <a:ext cx="7010400" cy="54025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59675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8411" y="0"/>
            <a:ext cx="9205437" cy="6879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Oval 1"/>
          <p:cNvSpPr/>
          <p:nvPr/>
        </p:nvSpPr>
        <p:spPr>
          <a:xfrm>
            <a:off x="5257800" y="381000"/>
            <a:ext cx="2438400" cy="533400"/>
          </a:xfrm>
          <a:prstGeom prst="ellipse">
            <a:avLst/>
          </a:prstGeom>
          <a:noFill/>
          <a:ln w="825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992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388</TotalTime>
  <Words>539</Words>
  <Application>Microsoft Office PowerPoint</Application>
  <PresentationFormat>On-screen Show (4:3)</PresentationFormat>
  <Paragraphs>81</Paragraphs>
  <Slides>15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Office Theme</vt:lpstr>
      <vt:lpstr>ECE387: INTRODUCTION TO ROBOTIC SYSTEMS</vt:lpstr>
      <vt:lpstr>Course Content</vt:lpstr>
      <vt:lpstr>What are you going to do?</vt:lpstr>
      <vt:lpstr>Expectations</vt:lpstr>
      <vt:lpstr>Movies</vt:lpstr>
      <vt:lpstr>Tools</vt:lpstr>
      <vt:lpstr>Linux and the Command Line</vt:lpstr>
      <vt:lpstr>Python</vt:lpstr>
      <vt:lpstr>PowerPoint Presentation</vt:lpstr>
      <vt:lpstr>Jupyter Notebook</vt:lpstr>
      <vt:lpstr>Let’s look through the website  https://marsuniversity.github.io/ece387/</vt:lpstr>
      <vt:lpstr>Backups</vt:lpstr>
      <vt:lpstr>Definitions</vt:lpstr>
      <vt:lpstr>Hollywood’s View</vt:lpstr>
      <vt:lpstr>?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ECE387: INTRODUCTION TO ROBOTIC SYSTEMS</dc:title>
  <dc:creator>Test</dc:creator>
  <cp:lastModifiedBy>Test!!</cp:lastModifiedBy>
  <cp:revision>36</cp:revision>
  <dcterms:created xsi:type="dcterms:W3CDTF">2016-01-05T21:26:19Z</dcterms:created>
  <dcterms:modified xsi:type="dcterms:W3CDTF">2017-12-20T18:19:27Z</dcterms:modified>
</cp:coreProperties>
</file>